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1"/>
  </p:notesMasterIdLst>
  <p:handoutMasterIdLst>
    <p:handoutMasterId r:id="rId22"/>
  </p:handoutMasterIdLst>
  <p:sldIdLst>
    <p:sldId id="278" r:id="rId5"/>
    <p:sldId id="279" r:id="rId6"/>
    <p:sldId id="280" r:id="rId7"/>
    <p:sldId id="281" r:id="rId8"/>
    <p:sldId id="294" r:id="rId9"/>
    <p:sldId id="295" r:id="rId10"/>
    <p:sldId id="296" r:id="rId11"/>
    <p:sldId id="297" r:id="rId12"/>
    <p:sldId id="298" r:id="rId13"/>
    <p:sldId id="299" r:id="rId14"/>
    <p:sldId id="300" r:id="rId15"/>
    <p:sldId id="282" r:id="rId16"/>
    <p:sldId id="290" r:id="rId17"/>
    <p:sldId id="288" r:id="rId18"/>
    <p:sldId id="292" r:id="rId19"/>
    <p:sldId id="293" r:id="rId2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70" d="100"/>
          <a:sy n="70" d="100"/>
        </p:scale>
        <p:origin x="500"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1/9/2024</a:t>
            </a:fld>
            <a:endParaRPr lang="en-US"/>
          </a:p>
        </p:txBody>
      </p:sp>
      <p:sp>
        <p:nvSpPr>
          <p:cNvPr id="4" name="Footer Placeholder 3">
            <a:extLst>
              <a:ext uri="{FF2B5EF4-FFF2-40B4-BE49-F238E27FC236}">
                <a16:creationId xmlns:a16="http://schemas.microsoft.com/office/drawing/2014/main" xmlns=""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‹Nr.›</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xmlns="" id="{BA5D5A72-CB6F-F8DE-E2C9-90459C8C3DC1}"/>
              </a:ext>
              <a:ext uri="{C183D7F6-B498-43B3-948B-1728B52AA6E4}">
                <adec:decorative xmlns:adec="http://schemas.microsoft.com/office/drawing/2017/decorative" xmlns=""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 uri="{C183D7F6-B498-43B3-948B-1728B52AA6E4}">
                <adec:decorative xmlns:adec="http://schemas.microsoft.com/office/drawing/2017/decorative" xmlns=""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 uri="{C183D7F6-B498-43B3-948B-1728B52AA6E4}">
                <adec:decorative xmlns:adec="http://schemas.microsoft.com/office/drawing/2017/decorative" xmlns=""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7" name="Oval 6">
            <a:extLst>
              <a:ext uri="{FF2B5EF4-FFF2-40B4-BE49-F238E27FC236}">
                <a16:creationId xmlns:a16="http://schemas.microsoft.com/office/drawing/2014/main" xmlns="" id="{5C32B254-F115-AAF3-09C2-B631F5CDC4C7}"/>
              </a:ext>
              <a:ext uri="{C183D7F6-B498-43B3-948B-1728B52AA6E4}">
                <adec:decorative xmlns:adec="http://schemas.microsoft.com/office/drawing/2017/decorative" xmlns=""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xmlns="" id="{B950ED98-B5D1-206C-403F-FA954F9D2CFF}"/>
              </a:ext>
              <a:ext uri="{C183D7F6-B498-43B3-948B-1728B52AA6E4}">
                <adec:decorative xmlns:adec="http://schemas.microsoft.com/office/drawing/2017/decorative" xmlns=""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xmlns="" id="{B2485599-A799-0E8C-D368-451B9DE022B2}"/>
              </a:ext>
              <a:ext uri="{C183D7F6-B498-43B3-948B-1728B52AA6E4}">
                <adec:decorative xmlns:adec="http://schemas.microsoft.com/office/drawing/2017/decorative" xmlns=""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xmlns="" id="{0E8643CE-01D9-3E5E-15F6-20689F775F15}"/>
              </a:ext>
              <a:ext uri="{C183D7F6-B498-43B3-948B-1728B52AA6E4}">
                <adec:decorative xmlns:adec="http://schemas.microsoft.com/office/drawing/2017/decorative" xmlns=""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xmlns="" id="{944D3449-0EF5-D439-CC36-5C761D35D494}"/>
              </a:ext>
              <a:ext uri="{C183D7F6-B498-43B3-948B-1728B52AA6E4}">
                <adec:decorative xmlns:adec="http://schemas.microsoft.com/office/drawing/2017/decorative" xmlns=""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xmlns="" id="{5AF82DDD-EDEC-7D87-F43A-113C5E4A4FE7}"/>
              </a:ext>
              <a:ext uri="{C183D7F6-B498-43B3-948B-1728B52AA6E4}">
                <adec:decorative xmlns:adec="http://schemas.microsoft.com/office/drawing/2017/decorative" xmlns=""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xmlns="" id="{476F2D13-53B7-CE37-EA90-449A726B8A73}"/>
              </a:ext>
              <a:ext uri="{C183D7F6-B498-43B3-948B-1728B52AA6E4}">
                <adec:decorative xmlns:adec="http://schemas.microsoft.com/office/drawing/2017/decorative" xmlns=""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xmlns="" id="{DC0053FE-E44A-CA97-F782-67FC633E722E}"/>
              </a:ext>
              <a:ext uri="{C183D7F6-B498-43B3-948B-1728B52AA6E4}">
                <adec:decorative xmlns:adec="http://schemas.microsoft.com/office/drawing/2017/decorative" xmlns=""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xmlns="" id="{0288DB6F-1A86-5713-2420-7554D75CB811}"/>
              </a:ext>
              <a:ext uri="{C183D7F6-B498-43B3-948B-1728B52AA6E4}">
                <adec:decorative xmlns:adec="http://schemas.microsoft.com/office/drawing/2017/decorative" xmlns=""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xmlns="" id="{E47E492E-967F-54B7-55B1-08A5E1C3615B}"/>
              </a:ext>
              <a:ext uri="{C183D7F6-B498-43B3-948B-1728B52AA6E4}">
                <adec:decorative xmlns:adec="http://schemas.microsoft.com/office/drawing/2017/decorative" xmlns=""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 uri="{C183D7F6-B498-43B3-948B-1728B52AA6E4}">
                <adec:decorative xmlns:adec="http://schemas.microsoft.com/office/drawing/2017/decorative" xmlns=""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 uri="{C183D7F6-B498-43B3-948B-1728B52AA6E4}">
                <adec:decorative xmlns:adec="http://schemas.microsoft.com/office/drawing/2017/decorative" xmlns=""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 uri="{C183D7F6-B498-43B3-948B-1728B52AA6E4}">
                <adec:decorative xmlns:adec="http://schemas.microsoft.com/office/drawing/2017/decorative" xmlns=""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‹Nr.›</a:t>
            </a:fld>
            <a:endParaRPr lang="en-US" dirty="0"/>
          </a:p>
        </p:txBody>
      </p:sp>
      <p:sp>
        <p:nvSpPr>
          <p:cNvPr id="30" name="Image 2">
            <a:extLst>
              <a:ext uri="{FF2B5EF4-FFF2-40B4-BE49-F238E27FC236}">
                <a16:creationId xmlns:a16="http://schemas.microsoft.com/office/drawing/2014/main" xmlns="" id="{790E862E-398F-571C-EC2C-3D17164DE059}"/>
              </a:ext>
              <a:ext uri="{C183D7F6-B498-43B3-948B-1728B52AA6E4}">
                <adec:decorative xmlns:adec="http://schemas.microsoft.com/office/drawing/2017/decorative" xmlns=""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xmlns="" id="{E6BE61D7-B0A3-902B-4F58-727982880EF5}"/>
              </a:ext>
              <a:ext uri="{C183D7F6-B498-43B3-948B-1728B52AA6E4}">
                <adec:decorative xmlns:adec="http://schemas.microsoft.com/office/drawing/2017/decorative" xmlns=""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835B4623-C6B7-83B6-05A1-17D69EA8DAB1}"/>
              </a:ext>
              <a:ext uri="{C183D7F6-B498-43B3-948B-1728B52AA6E4}">
                <adec:decorative xmlns:adec="http://schemas.microsoft.com/office/drawing/2017/decorative" xmlns=""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7C16B48C-2241-2A09-2A32-FB55BCFD6524}"/>
              </a:ext>
              <a:ext uri="{C183D7F6-B498-43B3-948B-1728B52AA6E4}">
                <adec:decorative xmlns:adec="http://schemas.microsoft.com/office/drawing/2017/decorative" xmlns=""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3DC7B0C-730B-4FE8-3BFD-D787B1950638}"/>
              </a:ext>
              <a:ext uri="{C183D7F6-B498-43B3-948B-1728B52AA6E4}">
                <adec:decorative xmlns:adec="http://schemas.microsoft.com/office/drawing/2017/decorative" xmlns=""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47B2BF2-C193-18BC-3798-C9611C4182C4}"/>
              </a:ext>
              <a:ext uri="{C183D7F6-B498-43B3-948B-1728B52AA6E4}">
                <adec:decorative xmlns:adec="http://schemas.microsoft.com/office/drawing/2017/decorative" xmlns=""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A8E087E-B71E-C8CE-2C40-B3EACA40D29C}"/>
              </a:ext>
              <a:ext uri="{C183D7F6-B498-43B3-948B-1728B52AA6E4}">
                <adec:decorative xmlns:adec="http://schemas.microsoft.com/office/drawing/2017/decorative" xmlns=""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11" name="Image 0">
            <a:extLst>
              <a:ext uri="{FF2B5EF4-FFF2-40B4-BE49-F238E27FC236}">
                <a16:creationId xmlns:a16="http://schemas.microsoft.com/office/drawing/2014/main" xmlns="" id="{CD2D664E-6702-6607-A37E-2E996144917C}"/>
              </a:ext>
              <a:ext uri="{C183D7F6-B498-43B3-948B-1728B52AA6E4}">
                <adec:decorative xmlns:adec="http://schemas.microsoft.com/office/drawing/2017/decorative" xmlns=""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xmlns="" id="{951C5737-DF7E-D671-AC74-9E488335BCA2}"/>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 uri="{C183D7F6-B498-43B3-948B-1728B52AA6E4}">
                <adec:decorative xmlns:adec="http://schemas.microsoft.com/office/drawing/2017/decorative" xmlns=""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xmlns="" id="{B9036D42-A06F-E6EE-BB91-8BAF045198BE}"/>
              </a:ext>
              <a:ext uri="{C183D7F6-B498-43B3-948B-1728B52AA6E4}">
                <adec:decorative xmlns:adec="http://schemas.microsoft.com/office/drawing/2017/decorative" xmlns=""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xmlns="" id="{86E0540C-3355-A50D-AC61-047B54B70C64}"/>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xmlns=""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xmlns="" id="{ABC388A2-FFC7-1A87-02FB-C97B50161FD3}"/>
              </a:ext>
              <a:ext uri="{C183D7F6-B498-43B3-948B-1728B52AA6E4}">
                <adec:decorative xmlns:adec="http://schemas.microsoft.com/office/drawing/2017/decorative" xmlns=""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xmlns="" id="{D64C4994-B525-F4C0-B74F-D5E8296DFC43}"/>
              </a:ext>
              <a:ext uri="{C183D7F6-B498-43B3-948B-1728B52AA6E4}">
                <adec:decorative xmlns:adec="http://schemas.microsoft.com/office/drawing/2017/decorative" xmlns=""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xmlns="" id="{9019DA73-2516-F3D2-ECDB-620C90483DB3}"/>
              </a:ext>
              <a:ext uri="{C183D7F6-B498-43B3-948B-1728B52AA6E4}">
                <adec:decorative xmlns:adec="http://schemas.microsoft.com/office/drawing/2017/decorative" xmlns=""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xmlns="" id="{FEA70E9F-C506-413C-11EF-5915A2296643}"/>
              </a:ext>
              <a:ext uri="{C183D7F6-B498-43B3-948B-1728B52AA6E4}">
                <adec:decorative xmlns:adec="http://schemas.microsoft.com/office/drawing/2017/decorative" xmlns=""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xmlns="" id="{A8B7F1F1-806C-8D65-7340-220A0C4653C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xmlns="" id="{F19C81EC-0322-58A2-C455-6E2C84D1E6E8}"/>
              </a:ext>
              <a:ext uri="{C183D7F6-B498-43B3-948B-1728B52AA6E4}">
                <adec:decorative xmlns:adec="http://schemas.microsoft.com/office/drawing/2017/decorative" xmlns=""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 uri="{C183D7F6-B498-43B3-948B-1728B52AA6E4}">
                <adec:decorative xmlns:adec="http://schemas.microsoft.com/office/drawing/2017/decorative" xmlns=""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xmlns="" id="{FEB515B5-2D9F-58E1-6E3C-CCBF105D891E}"/>
              </a:ext>
              <a:ext uri="{C183D7F6-B498-43B3-948B-1728B52AA6E4}">
                <adec:decorative xmlns:adec="http://schemas.microsoft.com/office/drawing/2017/decorative" xmlns=""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xmlns="" id="{5CCFEDF9-5B69-87BA-8A33-35033DA4013F}"/>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xmlns="" id="{8D5D10FF-3DE5-39CA-FA9A-29A09DC47BFC}"/>
              </a:ext>
              <a:ext uri="{C183D7F6-B498-43B3-948B-1728B52AA6E4}">
                <adec:decorative xmlns:adec="http://schemas.microsoft.com/office/drawing/2017/decorative" xmlns=""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xmlns="" id="{BFA89E6A-8342-AE30-45E0-BC1DFE3276CC}"/>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 uri="{C183D7F6-B498-43B3-948B-1728B52AA6E4}">
                <adec:decorative xmlns:adec="http://schemas.microsoft.com/office/drawing/2017/decorative" xmlns=""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xmlns="" id="{D9D7EB49-4BC9-040F-C4CC-5771C5FB312B}"/>
              </a:ext>
              <a:ext uri="{C183D7F6-B498-43B3-948B-1728B52AA6E4}">
                <adec:decorative xmlns:adec="http://schemas.microsoft.com/office/drawing/2017/decorative" xmlns=""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xmlns="" id="{3CE04498-C285-EFB8-340C-1A064078152B}"/>
              </a:ext>
              <a:ext uri="{C183D7F6-B498-43B3-948B-1728B52AA6E4}">
                <adec:decorative xmlns:adec="http://schemas.microsoft.com/office/drawing/2017/decorative" xmlns=""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‹Nr.›</a:t>
            </a:fld>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‹Nr.›</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‹Nr.›</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‹Nr.›</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 uri="{C183D7F6-B498-43B3-948B-1728B52AA6E4}">
                <adec:decorative xmlns:adec="http://schemas.microsoft.com/office/drawing/2017/decorative" xmlns=""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 uri="{C183D7F6-B498-43B3-948B-1728B52AA6E4}">
                <adec:decorative xmlns:adec="http://schemas.microsoft.com/office/drawing/2017/decorative" xmlns=""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xmlns="" id="{EFFAEAD9-58A9-096B-C6D0-58F7AD08EB20}"/>
              </a:ext>
              <a:ext uri="{C183D7F6-B498-43B3-948B-1728B52AA6E4}">
                <adec:decorative xmlns:adec="http://schemas.microsoft.com/office/drawing/2017/decorative" xmlns=""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 uri="{C183D7F6-B498-43B3-948B-1728B52AA6E4}">
                <adec:decorative xmlns:adec="http://schemas.microsoft.com/office/drawing/2017/decorative" xmlns=""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‹Nr.›</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 uri="{C183D7F6-B498-43B3-948B-1728B52AA6E4}">
                <adec:decorative xmlns:adec="http://schemas.microsoft.com/office/drawing/2017/decorative" xmlns=""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 uri="{C183D7F6-B498-43B3-948B-1728B52AA6E4}">
                <adec:decorative xmlns:adec="http://schemas.microsoft.com/office/drawing/2017/decorative" xmlns=""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 uri="{C183D7F6-B498-43B3-948B-1728B52AA6E4}">
                <adec:decorative xmlns:adec="http://schemas.microsoft.com/office/drawing/2017/decorative" xmlns=""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xmlns="" id="{217CBC9E-B934-828F-2AE5-211CEF5B1D25}"/>
              </a:ext>
              <a:ext uri="{C183D7F6-B498-43B3-948B-1728B52AA6E4}">
                <adec:decorative xmlns:adec="http://schemas.microsoft.com/office/drawing/2017/decorative" xmlns=""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‹Nr.›</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 uri="{C183D7F6-B498-43B3-948B-1728B52AA6E4}">
                <adec:decorative xmlns:adec="http://schemas.microsoft.com/office/drawing/2017/decorative" xmlns=""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 uri="{C183D7F6-B498-43B3-948B-1728B52AA6E4}">
                <adec:decorative xmlns:adec="http://schemas.microsoft.com/office/drawing/2017/decorative" xmlns=""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 uri="{C183D7F6-B498-43B3-948B-1728B52AA6E4}">
                <adec:decorative xmlns:adec="http://schemas.microsoft.com/office/drawing/2017/decorative" xmlns=""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 uri="{C183D7F6-B498-43B3-948B-1728B52AA6E4}">
                <adec:decorative xmlns:adec="http://schemas.microsoft.com/office/drawing/2017/decorative" xmlns=""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 uri="{C183D7F6-B498-43B3-948B-1728B52AA6E4}">
                <adec:decorative xmlns:adec="http://schemas.microsoft.com/office/drawing/2017/decorative" xmlns=""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 uri="{C183D7F6-B498-43B3-948B-1728B52AA6E4}">
                <adec:decorative xmlns:adec="http://schemas.microsoft.com/office/drawing/2017/decorative" xmlns=""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 uri="{C183D7F6-B498-43B3-948B-1728B52AA6E4}">
                <adec:decorative xmlns:adec="http://schemas.microsoft.com/office/drawing/2017/decorative" xmlns=""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 uri="{C183D7F6-B498-43B3-948B-1728B52AA6E4}">
                <adec:decorative xmlns:adec="http://schemas.microsoft.com/office/drawing/2017/decorative" xmlns=""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xmlns="" id="{2A3EC91E-4089-D366-06D3-3E66F93DFAF3}"/>
              </a:ext>
              <a:ext uri="{C183D7F6-B498-43B3-948B-1728B52AA6E4}">
                <adec:decorative xmlns:adec="http://schemas.microsoft.com/office/drawing/2017/decorative" xmlns=""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 uri="{C183D7F6-B498-43B3-948B-1728B52AA6E4}">
                <adec:decorative xmlns:adec="http://schemas.microsoft.com/office/drawing/2017/decorative" xmlns=""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 uri="{C183D7F6-B498-43B3-948B-1728B52AA6E4}">
                <adec:decorative xmlns:adec="http://schemas.microsoft.com/office/drawing/2017/decorative" xmlns=""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 uri="{C183D7F6-B498-43B3-948B-1728B52AA6E4}">
                <adec:decorative xmlns:adec="http://schemas.microsoft.com/office/drawing/2017/decorative" xmlns=""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xmlns="" id="{EC46DC71-C12A-96C8-3FE2-AA95AB58B349}"/>
              </a:ext>
              <a:ext uri="{C183D7F6-B498-43B3-948B-1728B52AA6E4}">
                <adec:decorative xmlns:adec="http://schemas.microsoft.com/office/drawing/2017/decorative" xmlns=""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‹Nr.›</a:t>
            </a:fld>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 uri="{C183D7F6-B498-43B3-948B-1728B52AA6E4}">
                <adec:decorative xmlns:adec="http://schemas.microsoft.com/office/drawing/2017/decorative" xmlns=""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‹Nr.›</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‹Nr.›</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asme.org/getmedia/25d77d56-5186-4767-bb93-94211457ee93/asme_guide_for_journal_authors_final.pdf" TargetMode="External"/><Relationship Id="rId7" Type="http://schemas.openxmlformats.org/officeDocument/2006/relationships/hyperlink" Target="https://www.asme.org/Shop/Journals/Information-for-Authors/Journal-Guidelines/Writing-a-Research-Paper" TargetMode="External"/><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hyperlink" Target="https://www.asme.org/wwwasmeorg/media/ResourceFiles/Shop/Journals/Sample_ASME_JournalPaper.pdf" TargetMode="External"/><Relationship Id="rId5" Type="http://schemas.openxmlformats.org/officeDocument/2006/relationships/hyperlink" Target="https://www.asme.org/getmedia/7e64a2bb-588e-4fee-b524-0146312c3d3a/AUTHORS_WhyPublishinASMEJournals.pdf"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www.asme.org/wwwasmeorg/media/ResourceFiles/Shop/Journals/SampleNomenclature.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asmedigitalcollection.asme.org/journa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860D9-9D47-C0BB-B2B4-4B6F2B36CFCC}"/>
              </a:ext>
            </a:extLst>
          </p:cNvPr>
          <p:cNvSpPr>
            <a:spLocks noGrp="1"/>
          </p:cNvSpPr>
          <p:nvPr>
            <p:ph type="ctrTitle"/>
          </p:nvPr>
        </p:nvSpPr>
        <p:spPr>
          <a:xfrm>
            <a:off x="3403092" y="69574"/>
            <a:ext cx="5385816" cy="3139970"/>
          </a:xfrm>
        </p:spPr>
        <p:txBody>
          <a:bodyPr/>
          <a:lstStyle/>
          <a:p>
            <a:r>
              <a:rPr lang="en-US" dirty="0"/>
              <a:t>The Author’s journey</a:t>
            </a:r>
          </a:p>
        </p:txBody>
      </p:sp>
      <p:sp>
        <p:nvSpPr>
          <p:cNvPr id="3" name="Subtitle 2">
            <a:extLst>
              <a:ext uri="{FF2B5EF4-FFF2-40B4-BE49-F238E27FC236}">
                <a16:creationId xmlns:a16="http://schemas.microsoft.com/office/drawing/2014/main" xmlns="" id="{86C1060B-300F-3CE3-E5AA-D8E29791C960}"/>
              </a:ext>
            </a:extLst>
          </p:cNvPr>
          <p:cNvSpPr>
            <a:spLocks noGrp="1"/>
          </p:cNvSpPr>
          <p:nvPr>
            <p:ph type="subTitle" idx="1"/>
          </p:nvPr>
        </p:nvSpPr>
        <p:spPr>
          <a:xfrm>
            <a:off x="4349496" y="3255267"/>
            <a:ext cx="3493008" cy="1644724"/>
          </a:xfrm>
        </p:spPr>
        <p:txBody>
          <a:bodyPr/>
          <a:lstStyle/>
          <a:p>
            <a:r>
              <a:rPr lang="en-US" dirty="0"/>
              <a:t>ASME</a:t>
            </a:r>
          </a:p>
          <a:p>
            <a:endParaRPr lang="en-US" dirty="0"/>
          </a:p>
        </p:txBody>
      </p:sp>
      <p:pic>
        <p:nvPicPr>
          <p:cNvPr id="5" name="Picture 4">
            <a:extLst>
              <a:ext uri="{FF2B5EF4-FFF2-40B4-BE49-F238E27FC236}">
                <a16:creationId xmlns:a16="http://schemas.microsoft.com/office/drawing/2014/main" xmlns="" id="{567D30B5-B8FE-A0A1-60FF-5A3D6633D60B}"/>
              </a:ext>
            </a:extLst>
          </p:cNvPr>
          <p:cNvPicPr>
            <a:picLocks noChangeAspect="1"/>
          </p:cNvPicPr>
          <p:nvPr/>
        </p:nvPicPr>
        <p:blipFill>
          <a:blip r:embed="rId3"/>
          <a:stretch>
            <a:fillRect/>
          </a:stretch>
        </p:blipFill>
        <p:spPr>
          <a:xfrm>
            <a:off x="4231957" y="3376785"/>
            <a:ext cx="3728085" cy="1168133"/>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4" name="Picture 3" descr="A screenshot of a computer&#10;&#10;Description automatically generated">
            <a:extLst>
              <a:ext uri="{FF2B5EF4-FFF2-40B4-BE49-F238E27FC236}">
                <a16:creationId xmlns:a16="http://schemas.microsoft.com/office/drawing/2014/main" xmlns="" id="{F899636C-1CA9-200C-178B-5EFC0A08FCBB}"/>
              </a:ext>
            </a:extLst>
          </p:cNvPr>
          <p:cNvPicPr>
            <a:picLocks noChangeAspect="1"/>
          </p:cNvPicPr>
          <p:nvPr/>
        </p:nvPicPr>
        <p:blipFill>
          <a:blip r:embed="rId2"/>
          <a:stretch>
            <a:fillRect/>
          </a:stretch>
        </p:blipFill>
        <p:spPr>
          <a:xfrm>
            <a:off x="863138" y="1998979"/>
            <a:ext cx="9761639" cy="4697268"/>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21610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5" name="Picture 4" descr="A screenshot of a phone&#10;&#10;Description automatically generated">
            <a:extLst>
              <a:ext uri="{FF2B5EF4-FFF2-40B4-BE49-F238E27FC236}">
                <a16:creationId xmlns:a16="http://schemas.microsoft.com/office/drawing/2014/main" xmlns="" id="{8547B252-0B15-DE21-BADB-2A9B33FA38EE}"/>
              </a:ext>
            </a:extLst>
          </p:cNvPr>
          <p:cNvPicPr>
            <a:picLocks noChangeAspect="1"/>
          </p:cNvPicPr>
          <p:nvPr/>
        </p:nvPicPr>
        <p:blipFill>
          <a:blip r:embed="rId2"/>
          <a:stretch>
            <a:fillRect/>
          </a:stretch>
        </p:blipFill>
        <p:spPr>
          <a:xfrm>
            <a:off x="555567" y="2196900"/>
            <a:ext cx="11530005" cy="1651895"/>
          </a:xfrm>
          <a:prstGeom prst="rect">
            <a:avLst/>
          </a:prstGeom>
          <a:effectLst>
            <a:outerShdw blurRad="50800" dist="50800" dir="5400000" algn="ctr" rotWithShape="0">
              <a:srgbClr val="FF0000"/>
            </a:outerShdw>
          </a:effectLst>
        </p:spPr>
      </p:pic>
      <p:sp>
        <p:nvSpPr>
          <p:cNvPr id="6" name="Text Placeholder 2">
            <a:extLst>
              <a:ext uri="{FF2B5EF4-FFF2-40B4-BE49-F238E27FC236}">
                <a16:creationId xmlns:a16="http://schemas.microsoft.com/office/drawing/2014/main" xmlns="" id="{EC8A2210-BBC0-713B-5849-3E24C1E319EC}"/>
              </a:ext>
            </a:extLst>
          </p:cNvPr>
          <p:cNvSpPr txBox="1">
            <a:spLocks/>
          </p:cNvSpPr>
          <p:nvPr/>
        </p:nvSpPr>
        <p:spPr>
          <a:xfrm>
            <a:off x="863138" y="4526903"/>
            <a:ext cx="951930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 process is now complete, and the author will be brought to the Confirmation page</a:t>
            </a:r>
          </a:p>
        </p:txBody>
      </p:sp>
    </p:spTree>
    <p:extLst>
      <p:ext uri="{BB962C8B-B14F-4D97-AF65-F5344CB8AC3E}">
        <p14:creationId xmlns:p14="http://schemas.microsoft.com/office/powerpoint/2010/main" val="375915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2BBD890-6A99-C160-C084-2916E2310718}"/>
              </a:ext>
            </a:extLst>
          </p:cNvPr>
          <p:cNvSpPr>
            <a:spLocks noGrp="1"/>
          </p:cNvSpPr>
          <p:nvPr>
            <p:ph type="body" sz="quarter" idx="13"/>
          </p:nvPr>
        </p:nvSpPr>
        <p:spPr>
          <a:xfrm>
            <a:off x="3044582" y="2015392"/>
            <a:ext cx="8318916" cy="1413608"/>
          </a:xfrm>
        </p:spPr>
        <p:txBody>
          <a:bodyPr/>
          <a:lstStyle/>
          <a:p>
            <a:r>
              <a:rPr lang="en-US" dirty="0"/>
              <a:t>The process is now complete, and the author will begin receiving emails with the status of their paper.  They can also log into the journal tool and see updates there.</a:t>
            </a:r>
          </a:p>
          <a:p>
            <a:endParaRPr lang="en-US" dirty="0"/>
          </a:p>
          <a:p>
            <a:r>
              <a:rPr lang="en-US" dirty="0"/>
              <a:t>Once the paper is accepted, the author will now have the option to choose whether they intend to publish OA or </a:t>
            </a:r>
            <a:r>
              <a:rPr lang="en-US" dirty="0" err="1"/>
              <a:t>NonOA</a:t>
            </a:r>
            <a:endParaRPr lang="en-US" dirty="0"/>
          </a:p>
        </p:txBody>
      </p:sp>
    </p:spTree>
    <p:extLst>
      <p:ext uri="{BB962C8B-B14F-4D97-AF65-F5344CB8AC3E}">
        <p14:creationId xmlns:p14="http://schemas.microsoft.com/office/powerpoint/2010/main" val="68568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309B0-6209-D3D0-9D5E-308B9F6E7303}"/>
              </a:ext>
            </a:extLst>
          </p:cNvPr>
          <p:cNvSpPr>
            <a:spLocks noGrp="1"/>
          </p:cNvSpPr>
          <p:nvPr>
            <p:ph type="title"/>
          </p:nvPr>
        </p:nvSpPr>
        <p:spPr>
          <a:xfrm>
            <a:off x="3493008" y="369193"/>
            <a:ext cx="7439243" cy="1309978"/>
          </a:xfrm>
        </p:spPr>
        <p:txBody>
          <a:bodyPr/>
          <a:lstStyle/>
          <a:p>
            <a:pPr algn="ctr"/>
            <a:r>
              <a:rPr lang="en-US" dirty="0"/>
              <a:t>Publishing open access</a:t>
            </a:r>
          </a:p>
        </p:txBody>
      </p:sp>
      <p:pic>
        <p:nvPicPr>
          <p:cNvPr id="15" name="Content Placeholder 4" descr="A screenshot of a computer&#10;&#10;Description automatically generated">
            <a:extLst>
              <a:ext uri="{FF2B5EF4-FFF2-40B4-BE49-F238E27FC236}">
                <a16:creationId xmlns:a16="http://schemas.microsoft.com/office/drawing/2014/main" xmlns="" id="{3A1792E1-2955-5F6C-D2C5-A121AEEB7C94}"/>
              </a:ext>
            </a:extLst>
          </p:cNvPr>
          <p:cNvPicPr>
            <a:picLocks noChangeAspect="1"/>
          </p:cNvPicPr>
          <p:nvPr/>
        </p:nvPicPr>
        <p:blipFill>
          <a:blip r:embed="rId2"/>
          <a:stretch>
            <a:fillRect/>
          </a:stretch>
        </p:blipFill>
        <p:spPr>
          <a:xfrm>
            <a:off x="809874" y="1681902"/>
            <a:ext cx="11007797" cy="2544965"/>
          </a:xfrm>
          <a:prstGeom prst="rect">
            <a:avLst/>
          </a:prstGeom>
          <a:effectLst>
            <a:outerShdw blurRad="50800" dist="50800" dir="5400000" algn="ctr" rotWithShape="0">
              <a:srgbClr val="FF0000"/>
            </a:outerShdw>
          </a:effectLst>
        </p:spPr>
      </p:pic>
      <p:sp>
        <p:nvSpPr>
          <p:cNvPr id="17" name="Text Placeholder 2">
            <a:extLst>
              <a:ext uri="{FF2B5EF4-FFF2-40B4-BE49-F238E27FC236}">
                <a16:creationId xmlns:a16="http://schemas.microsoft.com/office/drawing/2014/main" xmlns="" id="{1656174C-3AD6-1C97-AE58-14FB58B1BB03}"/>
              </a:ext>
            </a:extLst>
          </p:cNvPr>
          <p:cNvSpPr txBox="1">
            <a:spLocks/>
          </p:cNvSpPr>
          <p:nvPr/>
        </p:nvSpPr>
        <p:spPr>
          <a:xfrm>
            <a:off x="3384307" y="4732372"/>
            <a:ext cx="843336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If a University enters into a transformative agreement with ASME, the Librarian supplies us with all domains associated.  These papers are flagged, and fees are waived.  The verbiage above alerts the author that if an agreement is in place, fees will be waived.</a:t>
            </a:r>
          </a:p>
        </p:txBody>
      </p:sp>
    </p:spTree>
    <p:extLst>
      <p:ext uri="{BB962C8B-B14F-4D97-AF65-F5344CB8AC3E}">
        <p14:creationId xmlns:p14="http://schemas.microsoft.com/office/powerpoint/2010/main" val="317028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30A5BFC-C134-C072-C14D-9E51A94C8E7E}"/>
              </a:ext>
            </a:extLst>
          </p:cNvPr>
          <p:cNvSpPr>
            <a:spLocks noGrp="1"/>
          </p:cNvSpPr>
          <p:nvPr>
            <p:ph type="title"/>
          </p:nvPr>
        </p:nvSpPr>
        <p:spPr>
          <a:xfrm>
            <a:off x="609323" y="384583"/>
            <a:ext cx="10671048" cy="1444351"/>
          </a:xfrm>
        </p:spPr>
        <p:txBody>
          <a:bodyPr/>
          <a:lstStyle/>
          <a:p>
            <a:r>
              <a:rPr lang="en-US" dirty="0"/>
              <a:t>Quick guide for manuscript preparation</a:t>
            </a:r>
          </a:p>
        </p:txBody>
      </p:sp>
      <p:pic>
        <p:nvPicPr>
          <p:cNvPr id="292" name="Picture Placeholder 291" descr="checklist icon">
            <a:extLst>
              <a:ext uri="{FF2B5EF4-FFF2-40B4-BE49-F238E27FC236}">
                <a16:creationId xmlns:a16="http://schemas.microsoft.com/office/drawing/2014/main" xmlns="" id="{8167DB44-EDED-0971-E35D-A5FA1E47C215}"/>
              </a:ext>
            </a:extLst>
          </p:cNvPr>
          <p:cNvPicPr>
            <a:picLocks noGrp="1" noChangeAspect="1"/>
          </p:cNvPicPr>
          <p:nvPr>
            <p:ph type="pic" sz="quarter" idx="23"/>
          </p:nvPr>
        </p:nvPicPr>
        <p:blipFill rotWithShape="1">
          <a:blip r:embed="rId2"/>
          <a:srcRect/>
          <a:stretch/>
        </p:blipFill>
        <p:spPr>
          <a:xfrm>
            <a:off x="1339134" y="2379412"/>
            <a:ext cx="704088" cy="704088"/>
          </a:xfrm>
        </p:spPr>
      </p:pic>
      <p:sp>
        <p:nvSpPr>
          <p:cNvPr id="19" name="Text Placeholder 18">
            <a:extLst>
              <a:ext uri="{FF2B5EF4-FFF2-40B4-BE49-F238E27FC236}">
                <a16:creationId xmlns:a16="http://schemas.microsoft.com/office/drawing/2014/main" xmlns="" id="{270C77AB-7E91-84A6-3E62-DAB80E1E4481}"/>
              </a:ext>
            </a:extLst>
          </p:cNvPr>
          <p:cNvSpPr>
            <a:spLocks noGrp="1"/>
          </p:cNvSpPr>
          <p:nvPr>
            <p:ph type="body" idx="1"/>
          </p:nvPr>
        </p:nvSpPr>
        <p:spPr>
          <a:xfrm>
            <a:off x="685338" y="2758440"/>
            <a:ext cx="2011680" cy="2826771"/>
          </a:xfrm>
        </p:spPr>
        <p:txBody>
          <a:bodyPr/>
          <a:lstStyle/>
          <a:p>
            <a:pPr lvl="0"/>
            <a:r>
              <a:rPr lang="en-US" b="0" i="0" u="sng" dirty="0">
                <a:solidFill>
                  <a:srgbClr val="00A5D8"/>
                </a:solidFill>
                <a:effectLst/>
                <a:latin typeface="proxima-nova"/>
                <a:hlinkClick r:id="rId3"/>
              </a:rPr>
              <a:t>ASME's Guide for Journal Authors</a:t>
            </a:r>
            <a:endParaRPr lang="en-US" dirty="0"/>
          </a:p>
        </p:txBody>
      </p:sp>
      <p:pic>
        <p:nvPicPr>
          <p:cNvPr id="290" name="Picture Placeholder 289" descr="person with loud speaker icon">
            <a:extLst>
              <a:ext uri="{FF2B5EF4-FFF2-40B4-BE49-F238E27FC236}">
                <a16:creationId xmlns:a16="http://schemas.microsoft.com/office/drawing/2014/main" xmlns="" id="{E63515FB-9439-CCAE-C220-6F0E5ECB75E8}"/>
              </a:ext>
            </a:extLst>
          </p:cNvPr>
          <p:cNvPicPr>
            <a:picLocks noGrp="1" noChangeAspect="1"/>
          </p:cNvPicPr>
          <p:nvPr>
            <p:ph type="pic" sz="quarter" idx="27"/>
          </p:nvPr>
        </p:nvPicPr>
        <p:blipFill rotWithShape="1">
          <a:blip r:embed="rId4"/>
          <a:srcRect t="113" b="113"/>
          <a:stretch/>
        </p:blipFill>
        <p:spPr>
          <a:xfrm>
            <a:off x="3554707" y="2379412"/>
            <a:ext cx="704088" cy="704088"/>
          </a:xfrm>
        </p:spPr>
      </p:pic>
      <p:sp>
        <p:nvSpPr>
          <p:cNvPr id="20" name="Text Placeholder 19">
            <a:extLst>
              <a:ext uri="{FF2B5EF4-FFF2-40B4-BE49-F238E27FC236}">
                <a16:creationId xmlns:a16="http://schemas.microsoft.com/office/drawing/2014/main" xmlns="" id="{15DD9AC8-4A5F-70DB-AA68-C461059D81A1}"/>
              </a:ext>
            </a:extLst>
          </p:cNvPr>
          <p:cNvSpPr>
            <a:spLocks noGrp="1"/>
          </p:cNvSpPr>
          <p:nvPr>
            <p:ph type="body" sz="quarter" idx="3"/>
          </p:nvPr>
        </p:nvSpPr>
        <p:spPr>
          <a:xfrm>
            <a:off x="2900910" y="2756536"/>
            <a:ext cx="2011680" cy="2828676"/>
          </a:xfrm>
        </p:spPr>
        <p:txBody>
          <a:bodyPr/>
          <a:lstStyle/>
          <a:p>
            <a:r>
              <a:rPr lang="en-US" b="0" i="0" u="sng" dirty="0">
                <a:solidFill>
                  <a:srgbClr val="00A5D8"/>
                </a:solidFill>
                <a:effectLst/>
                <a:latin typeface="proxima-nova"/>
                <a:hlinkClick r:id="rId5"/>
              </a:rPr>
              <a:t>Authors: Why Publish in ASME Journals?</a:t>
            </a:r>
            <a:endParaRPr lang="en-US" dirty="0"/>
          </a:p>
        </p:txBody>
      </p:sp>
      <p:pic>
        <p:nvPicPr>
          <p:cNvPr id="288" name="Picture Placeholder 287" descr="blueprint icon">
            <a:extLst>
              <a:ext uri="{FF2B5EF4-FFF2-40B4-BE49-F238E27FC236}">
                <a16:creationId xmlns:a16="http://schemas.microsoft.com/office/drawing/2014/main" xmlns="" id="{A5707D4A-497A-679A-3ACA-721E8D0E2699}"/>
              </a:ext>
            </a:extLst>
          </p:cNvPr>
          <p:cNvPicPr>
            <a:picLocks noGrp="1" noChangeAspect="1"/>
          </p:cNvPicPr>
          <p:nvPr>
            <p:ph type="pic" sz="quarter" idx="26"/>
          </p:nvPr>
        </p:nvPicPr>
        <p:blipFill rotWithShape="1">
          <a:blip r:embed="rId6"/>
          <a:srcRect t="431" b="431"/>
          <a:stretch/>
        </p:blipFill>
        <p:spPr>
          <a:xfrm>
            <a:off x="5770280" y="2379412"/>
            <a:ext cx="704088" cy="704088"/>
          </a:xfrm>
        </p:spPr>
      </p:pic>
      <p:sp>
        <p:nvSpPr>
          <p:cNvPr id="21" name="Text Placeholder 20">
            <a:extLst>
              <a:ext uri="{FF2B5EF4-FFF2-40B4-BE49-F238E27FC236}">
                <a16:creationId xmlns:a16="http://schemas.microsoft.com/office/drawing/2014/main" xmlns="" id="{A28A203B-0CF0-2AB0-5F54-07C8E3003918}"/>
              </a:ext>
            </a:extLst>
          </p:cNvPr>
          <p:cNvSpPr>
            <a:spLocks noGrp="1"/>
          </p:cNvSpPr>
          <p:nvPr>
            <p:ph type="body" sz="quarter" idx="13"/>
          </p:nvPr>
        </p:nvSpPr>
        <p:spPr>
          <a:xfrm>
            <a:off x="5116484" y="2756535"/>
            <a:ext cx="2011680" cy="2828676"/>
          </a:xfrm>
        </p:spPr>
        <p:txBody>
          <a:bodyPr/>
          <a:lstStyle/>
          <a:p>
            <a:r>
              <a:rPr lang="en-US" b="0" i="0" u="sng" dirty="0">
                <a:solidFill>
                  <a:srgbClr val="00A5D8"/>
                </a:solidFill>
                <a:effectLst/>
                <a:latin typeface="proxima-nova"/>
                <a:hlinkClick r:id="rId7" tooltip="Writing a Research Paper or Technical Brief"/>
              </a:rPr>
              <a:t>Writing a Research Paper or Technical Brief</a:t>
            </a:r>
            <a:endParaRPr lang="en-US" dirty="0"/>
          </a:p>
        </p:txBody>
      </p:sp>
      <p:pic>
        <p:nvPicPr>
          <p:cNvPr id="270" name="Picture Placeholder 269" descr="target icon">
            <a:extLst>
              <a:ext uri="{FF2B5EF4-FFF2-40B4-BE49-F238E27FC236}">
                <a16:creationId xmlns:a16="http://schemas.microsoft.com/office/drawing/2014/main" xmlns="" id="{DE7A4D25-3CA5-F92A-988A-F913C367D593}"/>
              </a:ext>
            </a:extLst>
          </p:cNvPr>
          <p:cNvPicPr>
            <a:picLocks noGrp="1" noChangeAspect="1"/>
          </p:cNvPicPr>
          <p:nvPr>
            <p:ph type="pic" sz="quarter" idx="25"/>
          </p:nvPr>
        </p:nvPicPr>
        <p:blipFill rotWithShape="1">
          <a:blip r:embed="rId8"/>
          <a:srcRect t="113" b="113"/>
          <a:stretch/>
        </p:blipFill>
        <p:spPr>
          <a:xfrm>
            <a:off x="7985853" y="2379412"/>
            <a:ext cx="704088" cy="704088"/>
          </a:xfrm>
        </p:spPr>
      </p:pic>
      <p:sp>
        <p:nvSpPr>
          <p:cNvPr id="22" name="Text Placeholder 21">
            <a:extLst>
              <a:ext uri="{FF2B5EF4-FFF2-40B4-BE49-F238E27FC236}">
                <a16:creationId xmlns:a16="http://schemas.microsoft.com/office/drawing/2014/main" xmlns="" id="{05BC0115-F702-2E0A-61A4-4A6CE33FD775}"/>
              </a:ext>
            </a:extLst>
          </p:cNvPr>
          <p:cNvSpPr>
            <a:spLocks noGrp="1"/>
          </p:cNvSpPr>
          <p:nvPr>
            <p:ph type="body" sz="quarter" idx="15"/>
          </p:nvPr>
        </p:nvSpPr>
        <p:spPr>
          <a:xfrm>
            <a:off x="7332057" y="2758440"/>
            <a:ext cx="2011680" cy="2826771"/>
          </a:xfrm>
        </p:spPr>
        <p:txBody>
          <a:bodyPr/>
          <a:lstStyle/>
          <a:p>
            <a:r>
              <a:rPr lang="en-US" b="0" i="0" u="sng" dirty="0">
                <a:solidFill>
                  <a:srgbClr val="00A5D8"/>
                </a:solidFill>
                <a:effectLst/>
                <a:latin typeface="proxima-nova"/>
                <a:hlinkClick r:id="rId9" tooltip="Sample Nomenclature"/>
              </a:rPr>
              <a:t>Sample Nomenclature</a:t>
            </a:r>
            <a:endParaRPr lang="en-US" dirty="0"/>
          </a:p>
        </p:txBody>
      </p:sp>
      <p:pic>
        <p:nvPicPr>
          <p:cNvPr id="268" name="Picture Placeholder 267" descr="rocket icon">
            <a:extLst>
              <a:ext uri="{FF2B5EF4-FFF2-40B4-BE49-F238E27FC236}">
                <a16:creationId xmlns:a16="http://schemas.microsoft.com/office/drawing/2014/main" xmlns="" id="{1A522F41-60C1-3803-6132-18E154C0E328}"/>
              </a:ext>
            </a:extLst>
          </p:cNvPr>
          <p:cNvPicPr>
            <a:picLocks noGrp="1" noChangeAspect="1"/>
          </p:cNvPicPr>
          <p:nvPr>
            <p:ph type="pic" sz="quarter" idx="24"/>
          </p:nvPr>
        </p:nvPicPr>
        <p:blipFill rotWithShape="1">
          <a:blip r:embed="rId10"/>
          <a:srcRect t="543" b="543"/>
          <a:stretch/>
        </p:blipFill>
        <p:spPr>
          <a:xfrm>
            <a:off x="10201425" y="2379412"/>
            <a:ext cx="704088" cy="704088"/>
          </a:xfrm>
        </p:spPr>
      </p:pic>
      <p:sp>
        <p:nvSpPr>
          <p:cNvPr id="23" name="Text Placeholder 22">
            <a:extLst>
              <a:ext uri="{FF2B5EF4-FFF2-40B4-BE49-F238E27FC236}">
                <a16:creationId xmlns:a16="http://schemas.microsoft.com/office/drawing/2014/main" xmlns="" id="{9D48D07F-2D5B-F0D5-4005-197607C4F197}"/>
              </a:ext>
            </a:extLst>
          </p:cNvPr>
          <p:cNvSpPr>
            <a:spLocks noGrp="1"/>
          </p:cNvSpPr>
          <p:nvPr>
            <p:ph type="body" sz="quarter" idx="17"/>
          </p:nvPr>
        </p:nvSpPr>
        <p:spPr>
          <a:xfrm>
            <a:off x="9547629" y="2758440"/>
            <a:ext cx="2011680" cy="2826771"/>
          </a:xfrm>
        </p:spPr>
        <p:txBody>
          <a:bodyPr/>
          <a:lstStyle/>
          <a:p>
            <a:r>
              <a:rPr lang="en-US" b="0" i="0" u="sng" dirty="0">
                <a:solidFill>
                  <a:srgbClr val="00A5D8"/>
                </a:solidFill>
                <a:effectLst/>
                <a:latin typeface="proxima-nova"/>
                <a:hlinkClick r:id="rId11" tooltip="Sample Published Paper"/>
              </a:rPr>
              <a:t>Sample Published Paper</a:t>
            </a:r>
            <a:endParaRPr lang="en-US" dirty="0"/>
          </a:p>
        </p:txBody>
      </p:sp>
    </p:spTree>
    <p:extLst>
      <p:ext uri="{BB962C8B-B14F-4D97-AF65-F5344CB8AC3E}">
        <p14:creationId xmlns:p14="http://schemas.microsoft.com/office/powerpoint/2010/main" val="160049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F7D2E-080D-DBDD-73C4-3C38A2B77908}"/>
              </a:ext>
            </a:extLst>
          </p:cNvPr>
          <p:cNvSpPr>
            <a:spLocks noGrp="1"/>
          </p:cNvSpPr>
          <p:nvPr>
            <p:ph type="title"/>
          </p:nvPr>
        </p:nvSpPr>
        <p:spPr>
          <a:xfrm>
            <a:off x="1508125" y="831850"/>
            <a:ext cx="6527800" cy="2627313"/>
          </a:xfrm>
        </p:spPr>
        <p:txBody>
          <a:bodyPr/>
          <a:lstStyle/>
          <a:p>
            <a:r>
              <a:rPr lang="en-US" dirty="0"/>
              <a:t>summary</a:t>
            </a:r>
          </a:p>
        </p:txBody>
      </p:sp>
      <p:sp>
        <p:nvSpPr>
          <p:cNvPr id="3" name="Content Placeholder 2">
            <a:extLst>
              <a:ext uri="{FF2B5EF4-FFF2-40B4-BE49-F238E27FC236}">
                <a16:creationId xmlns:a16="http://schemas.microsoft.com/office/drawing/2014/main" xmlns="" id="{2BE8FDE3-DBA4-6A04-C75D-E56FE92EF368}"/>
              </a:ext>
            </a:extLst>
          </p:cNvPr>
          <p:cNvSpPr>
            <a:spLocks noGrp="1"/>
          </p:cNvSpPr>
          <p:nvPr>
            <p:ph idx="1"/>
          </p:nvPr>
        </p:nvSpPr>
        <p:spPr>
          <a:xfrm>
            <a:off x="1508759" y="3556431"/>
            <a:ext cx="7759931" cy="1893217"/>
          </a:xfrm>
        </p:spPr>
        <p:txBody>
          <a:bodyPr>
            <a:noAutofit/>
          </a:bodyPr>
          <a:lstStyle/>
          <a:p>
            <a:pPr>
              <a:spcBef>
                <a:spcPts val="0"/>
              </a:spcBef>
            </a:pPr>
            <a:r>
              <a:rPr lang="en-US" sz="2400" dirty="0"/>
              <a:t>When you publish in an ASME journal, your work appears in an established, highly respected journal that is read, shared, and cited by an international community of engineers who value your contributions to the field.</a:t>
            </a:r>
          </a:p>
        </p:txBody>
      </p:sp>
    </p:spTree>
    <p:extLst>
      <p:ext uri="{BB962C8B-B14F-4D97-AF65-F5344CB8AC3E}">
        <p14:creationId xmlns:p14="http://schemas.microsoft.com/office/powerpoint/2010/main" val="9481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AB426-5B7C-607E-D413-5D2C9495CC0A}"/>
              </a:ext>
            </a:extLst>
          </p:cNvPr>
          <p:cNvSpPr>
            <a:spLocks noGrp="1"/>
          </p:cNvSpPr>
          <p:nvPr>
            <p:ph type="ctrTitle"/>
          </p:nvPr>
        </p:nvSpPr>
        <p:spPr>
          <a:xfrm>
            <a:off x="1527048" y="327989"/>
            <a:ext cx="4550664" cy="2453773"/>
          </a:xfrm>
        </p:spPr>
        <p:txBody>
          <a:bodyPr/>
          <a:lstStyle/>
          <a:p>
            <a:r>
              <a:rPr lang="en-US" dirty="0"/>
              <a:t>THANK YOU </a:t>
            </a:r>
          </a:p>
        </p:txBody>
      </p:sp>
      <p:sp>
        <p:nvSpPr>
          <p:cNvPr id="3" name="Subtitle 2">
            <a:extLst>
              <a:ext uri="{FF2B5EF4-FFF2-40B4-BE49-F238E27FC236}">
                <a16:creationId xmlns:a16="http://schemas.microsoft.com/office/drawing/2014/main" xmlns="" id="{B787DFD8-D262-D485-B1F2-817C5A0928C5}"/>
              </a:ext>
            </a:extLst>
          </p:cNvPr>
          <p:cNvSpPr>
            <a:spLocks noGrp="1"/>
          </p:cNvSpPr>
          <p:nvPr>
            <p:ph type="subTitle" idx="1"/>
          </p:nvPr>
        </p:nvSpPr>
        <p:spPr>
          <a:xfrm>
            <a:off x="1678339" y="2846832"/>
            <a:ext cx="4550664" cy="2314448"/>
          </a:xfrm>
        </p:spPr>
        <p:txBody>
          <a:bodyPr>
            <a:normAutofit/>
          </a:bodyPr>
          <a:lstStyle/>
          <a:p>
            <a:r>
              <a:rPr lang="en-US" dirty="0"/>
              <a:t>Sharon Giordano</a:t>
            </a:r>
          </a:p>
          <a:p>
            <a:r>
              <a:rPr lang="en-US" dirty="0"/>
              <a:t>ASME</a:t>
            </a:r>
          </a:p>
          <a:p>
            <a:r>
              <a:rPr lang="en-US" dirty="0"/>
              <a:t>Publishing Sales Representative</a:t>
            </a:r>
          </a:p>
          <a:p>
            <a:r>
              <a:rPr lang="en-US" dirty="0"/>
              <a:t>giordanos@asme.org</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title"/>
          </p:nvPr>
        </p:nvSpPr>
        <p:spPr>
          <a:xfrm>
            <a:off x="3128911" y="430274"/>
            <a:ext cx="5693664" cy="875748"/>
          </a:xfrm>
        </p:spPr>
        <p:txBody>
          <a:bodyPr/>
          <a:lstStyle/>
          <a:p>
            <a:r>
              <a:rPr lang="en-US" dirty="0"/>
              <a:t>Where to begin</a:t>
            </a:r>
          </a:p>
        </p:txBody>
      </p:sp>
      <p:sp>
        <p:nvSpPr>
          <p:cNvPr id="3" name="Content Placeholder 2">
            <a:extLst>
              <a:ext uri="{FF2B5EF4-FFF2-40B4-BE49-F238E27FC236}">
                <a16:creationId xmlns:a16="http://schemas.microsoft.com/office/drawing/2014/main" xmlns="" id="{4D1F66E5-D2D7-172B-46BA-FEBFE092CC7F}"/>
              </a:ext>
            </a:extLst>
          </p:cNvPr>
          <p:cNvSpPr>
            <a:spLocks noGrp="1"/>
          </p:cNvSpPr>
          <p:nvPr>
            <p:ph idx="1"/>
          </p:nvPr>
        </p:nvSpPr>
        <p:spPr>
          <a:xfrm>
            <a:off x="959288" y="1707527"/>
            <a:ext cx="9473184" cy="3122168"/>
          </a:xfrm>
        </p:spPr>
        <p:txBody>
          <a:bodyPr/>
          <a:lstStyle/>
          <a:p>
            <a:pPr>
              <a:lnSpc>
                <a:spcPct val="100000"/>
              </a:lnSpc>
            </a:pPr>
            <a:r>
              <a:rPr lang="en-US" dirty="0"/>
              <a:t>There are two options for a new author to begin the process.  They can either go in through our website @asme.org or they can simply visit our platform @</a:t>
            </a:r>
            <a:r>
              <a:rPr lang="en-US" dirty="0">
                <a:hlinkClick r:id="rId2"/>
              </a:rPr>
              <a:t>https://asmedigitalcollection.asme.org/journals</a:t>
            </a:r>
            <a:r>
              <a:rPr lang="en-US" dirty="0"/>
              <a:t> Under each of our Journals, there is an option to “Submit Paper”.</a:t>
            </a:r>
          </a:p>
          <a:p>
            <a:pPr>
              <a:lnSpc>
                <a:spcPct val="100000"/>
              </a:lnSpc>
            </a:pPr>
            <a:endParaRPr lang="en-US" dirty="0"/>
          </a:p>
          <a:p>
            <a:pPr>
              <a:lnSpc>
                <a:spcPct val="100000"/>
              </a:lnSpc>
            </a:pPr>
            <a:r>
              <a:rPr lang="en-US" dirty="0"/>
              <a:t>Either way they navigate, it will bring them to our Journal Tool where they will either create a new account or log in with their existing credentials.</a:t>
            </a:r>
          </a:p>
          <a:p>
            <a:pPr>
              <a:lnSpc>
                <a:spcPct val="100000"/>
              </a:lnSpc>
            </a:pPr>
            <a:endParaRPr lang="en-US" dirty="0"/>
          </a:p>
          <a:p>
            <a:pPr>
              <a:lnSpc>
                <a:spcPct val="100000"/>
              </a:lnSpc>
            </a:pPr>
            <a:endParaRPr lang="en-US" dirty="0"/>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40BC6-9DA0-FB4D-8879-DC8B3958C07C}"/>
              </a:ext>
            </a:extLst>
          </p:cNvPr>
          <p:cNvSpPr>
            <a:spLocks noGrp="1"/>
          </p:cNvSpPr>
          <p:nvPr>
            <p:ph type="title"/>
          </p:nvPr>
        </p:nvSpPr>
        <p:spPr>
          <a:xfrm>
            <a:off x="4224338" y="814388"/>
            <a:ext cx="6767512" cy="650345"/>
          </a:xfrm>
        </p:spPr>
        <p:txBody>
          <a:bodyPr/>
          <a:lstStyle/>
          <a:p>
            <a:r>
              <a:rPr lang="en-US" dirty="0"/>
              <a:t>The journal tool</a:t>
            </a:r>
          </a:p>
        </p:txBody>
      </p:sp>
      <p:pic>
        <p:nvPicPr>
          <p:cNvPr id="4" name="Picture 3" descr="A screenshot of a computer&#10;&#10;Description automatically generated">
            <a:extLst>
              <a:ext uri="{FF2B5EF4-FFF2-40B4-BE49-F238E27FC236}">
                <a16:creationId xmlns:a16="http://schemas.microsoft.com/office/drawing/2014/main" xmlns="" id="{09A3C54B-E5E6-B004-5FEE-AF2BD93ACF24}"/>
              </a:ext>
            </a:extLst>
          </p:cNvPr>
          <p:cNvPicPr>
            <a:picLocks noChangeAspect="1"/>
          </p:cNvPicPr>
          <p:nvPr/>
        </p:nvPicPr>
        <p:blipFill>
          <a:blip r:embed="rId2"/>
          <a:stretch>
            <a:fillRect/>
          </a:stretch>
        </p:blipFill>
        <p:spPr>
          <a:xfrm>
            <a:off x="3875731" y="1925608"/>
            <a:ext cx="7718253" cy="4440469"/>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1064029" y="1264768"/>
            <a:ext cx="9519304" cy="1386216"/>
          </a:xfrm>
        </p:spPr>
        <p:txBody>
          <a:bodyPr/>
          <a:lstStyle/>
          <a:p>
            <a:r>
              <a:rPr lang="en-US" dirty="0"/>
              <a:t>Once an account is either created or an Author signs into their existing account, their process will begin, and they will see the following:</a:t>
            </a:r>
          </a:p>
        </p:txBody>
      </p:sp>
      <p:pic>
        <p:nvPicPr>
          <p:cNvPr id="4" name="Picture 3" descr="A screenshot of a computer&#10;&#10;Description automatically generated">
            <a:extLst>
              <a:ext uri="{FF2B5EF4-FFF2-40B4-BE49-F238E27FC236}">
                <a16:creationId xmlns:a16="http://schemas.microsoft.com/office/drawing/2014/main" xmlns="" id="{BCCF1CB2-2792-5644-8DFD-435F7A2ED564}"/>
              </a:ext>
            </a:extLst>
          </p:cNvPr>
          <p:cNvPicPr>
            <a:picLocks noChangeAspect="1"/>
          </p:cNvPicPr>
          <p:nvPr/>
        </p:nvPicPr>
        <p:blipFill>
          <a:blip r:embed="rId2"/>
          <a:stretch>
            <a:fillRect/>
          </a:stretch>
        </p:blipFill>
        <p:spPr>
          <a:xfrm>
            <a:off x="119919" y="2425061"/>
            <a:ext cx="12228487" cy="3168171"/>
          </a:xfrm>
          <a:prstGeom prst="rect">
            <a:avLst/>
          </a:prstGeom>
          <a:effectLst>
            <a:outerShdw blurRad="50800" dist="50800" dir="5400000" algn="ctr" rotWithShape="0">
              <a:srgbClr val="FF0000"/>
            </a:outerShdw>
          </a:effectLst>
        </p:spPr>
      </p:pic>
      <p:sp>
        <p:nvSpPr>
          <p:cNvPr id="5" name="Text Placeholder 2">
            <a:extLst>
              <a:ext uri="{FF2B5EF4-FFF2-40B4-BE49-F238E27FC236}">
                <a16:creationId xmlns:a16="http://schemas.microsoft.com/office/drawing/2014/main" xmlns="" id="{3030A3D0-8C14-352A-235F-D1BA06086513}"/>
              </a:ext>
            </a:extLst>
          </p:cNvPr>
          <p:cNvSpPr txBox="1">
            <a:spLocks/>
          </p:cNvSpPr>
          <p:nvPr/>
        </p:nvSpPr>
        <p:spPr>
          <a:xfrm>
            <a:off x="835429" y="5471784"/>
            <a:ext cx="9519304" cy="1386216"/>
          </a:xfrm>
          <a:prstGeom prst="rect">
            <a:avLst/>
          </a:prstGeom>
        </p:spPr>
        <p:txBody>
          <a:bodyPr vert="horz" lIns="0" tIns="0" rIns="0" bIns="0" rtlCol="0" anchor="ctr" anchorCtr="0">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457200" indent="0" algn="l" defTabSz="914400" rtl="0" eaLnBrk="1" latinLnBrk="0" hangingPunct="1">
              <a:lnSpc>
                <a:spcPct val="100000"/>
              </a:lnSpc>
              <a:spcBef>
                <a:spcPts val="36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They will either see an existing paper, or they will just click on Submit Paper to submit a new paper</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1064029" y="1264768"/>
            <a:ext cx="9519304" cy="1386216"/>
          </a:xfrm>
        </p:spPr>
        <p:txBody>
          <a:bodyPr/>
          <a:lstStyle/>
          <a:p>
            <a:r>
              <a:rPr lang="en-US" dirty="0"/>
              <a:t>Since authors can submit an OA or </a:t>
            </a:r>
            <a:r>
              <a:rPr lang="en-US" dirty="0" err="1"/>
              <a:t>NonOA</a:t>
            </a:r>
            <a:r>
              <a:rPr lang="en-US" dirty="0"/>
              <a:t> paper in any of our 33 hybrid journals, including our new ASME Open Journal of Engineering, they would need to select which journal below:</a:t>
            </a:r>
          </a:p>
        </p:txBody>
      </p:sp>
      <p:pic>
        <p:nvPicPr>
          <p:cNvPr id="6" name="Picture 5" descr="A screenshot of a computer&#10;&#10;Description automatically generated">
            <a:extLst>
              <a:ext uri="{FF2B5EF4-FFF2-40B4-BE49-F238E27FC236}">
                <a16:creationId xmlns:a16="http://schemas.microsoft.com/office/drawing/2014/main" xmlns="" id="{39E4D9F6-BD02-055F-F165-5C494236F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95" y="2718718"/>
            <a:ext cx="10762843" cy="371985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98784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1064029" y="1264768"/>
            <a:ext cx="9519304" cy="1386216"/>
          </a:xfrm>
        </p:spPr>
        <p:txBody>
          <a:bodyPr/>
          <a:lstStyle/>
          <a:p>
            <a:r>
              <a:rPr lang="en-US" dirty="0"/>
              <a:t>The author would continue to answer the below questions pertaining to their paper:</a:t>
            </a:r>
          </a:p>
        </p:txBody>
      </p:sp>
      <p:pic>
        <p:nvPicPr>
          <p:cNvPr id="4" name="Picture 3" descr="A screenshot of a computer&#10;&#10;Description automatically generated">
            <a:extLst>
              <a:ext uri="{FF2B5EF4-FFF2-40B4-BE49-F238E27FC236}">
                <a16:creationId xmlns:a16="http://schemas.microsoft.com/office/drawing/2014/main" xmlns="" id="{9368C892-C579-266F-7F63-B0A66E2970DC}"/>
              </a:ext>
            </a:extLst>
          </p:cNvPr>
          <p:cNvPicPr>
            <a:picLocks noChangeAspect="1"/>
          </p:cNvPicPr>
          <p:nvPr/>
        </p:nvPicPr>
        <p:blipFill>
          <a:blip r:embed="rId2"/>
          <a:stretch>
            <a:fillRect/>
          </a:stretch>
        </p:blipFill>
        <p:spPr>
          <a:xfrm>
            <a:off x="937951" y="2400056"/>
            <a:ext cx="9519303" cy="4479971"/>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33446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1064029" y="1264768"/>
            <a:ext cx="9519304" cy="1386216"/>
          </a:xfrm>
        </p:spPr>
        <p:txBody>
          <a:bodyPr/>
          <a:lstStyle/>
          <a:p>
            <a:r>
              <a:rPr lang="en-US" dirty="0"/>
              <a:t>The author would continue to answer the below questions pertaining to their paper:</a:t>
            </a:r>
          </a:p>
        </p:txBody>
      </p:sp>
      <p:pic>
        <p:nvPicPr>
          <p:cNvPr id="5" name="Picture 4" descr="A screenshot of a chat&#10;&#10;Description automatically generated">
            <a:extLst>
              <a:ext uri="{FF2B5EF4-FFF2-40B4-BE49-F238E27FC236}">
                <a16:creationId xmlns:a16="http://schemas.microsoft.com/office/drawing/2014/main" xmlns="" id="{1D624BA3-268A-BE53-E24B-91209F745998}"/>
              </a:ext>
            </a:extLst>
          </p:cNvPr>
          <p:cNvPicPr>
            <a:picLocks noChangeAspect="1"/>
          </p:cNvPicPr>
          <p:nvPr/>
        </p:nvPicPr>
        <p:blipFill>
          <a:blip r:embed="rId2"/>
          <a:stretch>
            <a:fillRect/>
          </a:stretch>
        </p:blipFill>
        <p:spPr>
          <a:xfrm>
            <a:off x="602664" y="2510129"/>
            <a:ext cx="10986672" cy="413174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110453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863138" y="1028032"/>
            <a:ext cx="9519304" cy="1386216"/>
          </a:xfrm>
        </p:spPr>
        <p:txBody>
          <a:bodyPr/>
          <a:lstStyle/>
          <a:p>
            <a:r>
              <a:rPr lang="en-US" dirty="0"/>
              <a:t>Below is where the author would upload their paper and continue to answer the below questions, including a quick Open Access survey</a:t>
            </a:r>
          </a:p>
        </p:txBody>
      </p:sp>
      <p:pic>
        <p:nvPicPr>
          <p:cNvPr id="4" name="Picture 3" descr="A screenshot of a computer&#10;&#10;Description automatically generated">
            <a:extLst>
              <a:ext uri="{FF2B5EF4-FFF2-40B4-BE49-F238E27FC236}">
                <a16:creationId xmlns:a16="http://schemas.microsoft.com/office/drawing/2014/main" xmlns="" id="{B6BFC165-BD3E-0619-77BD-6956F8956DD0}"/>
              </a:ext>
            </a:extLst>
          </p:cNvPr>
          <p:cNvPicPr>
            <a:picLocks noChangeAspect="1"/>
          </p:cNvPicPr>
          <p:nvPr/>
        </p:nvPicPr>
        <p:blipFill>
          <a:blip r:embed="rId2"/>
          <a:stretch>
            <a:fillRect/>
          </a:stretch>
        </p:blipFill>
        <p:spPr>
          <a:xfrm>
            <a:off x="863138" y="2245245"/>
            <a:ext cx="9585960" cy="4649600"/>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249223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2255520" y="419432"/>
            <a:ext cx="6400800" cy="777602"/>
          </a:xfrm>
        </p:spPr>
        <p:txBody>
          <a:bodyPr/>
          <a:lstStyle/>
          <a:p>
            <a:r>
              <a:rPr lang="en-US" dirty="0"/>
              <a:t>The process</a:t>
            </a:r>
          </a:p>
        </p:txBody>
      </p:sp>
      <p:sp>
        <p:nvSpPr>
          <p:cNvPr id="3" name="Text Placeholder 2">
            <a:extLst>
              <a:ext uri="{FF2B5EF4-FFF2-40B4-BE49-F238E27FC236}">
                <a16:creationId xmlns:a16="http://schemas.microsoft.com/office/drawing/2014/main" xmlns="" id="{A2E339BF-E6D7-DD0E-AF02-6813852EE723}"/>
              </a:ext>
            </a:extLst>
          </p:cNvPr>
          <p:cNvSpPr>
            <a:spLocks noGrp="1"/>
          </p:cNvSpPr>
          <p:nvPr>
            <p:ph type="body" idx="1"/>
          </p:nvPr>
        </p:nvSpPr>
        <p:spPr>
          <a:xfrm>
            <a:off x="863138" y="1028032"/>
            <a:ext cx="9519304" cy="1386216"/>
          </a:xfrm>
        </p:spPr>
        <p:txBody>
          <a:bodyPr/>
          <a:lstStyle/>
          <a:p>
            <a:r>
              <a:rPr lang="en-US" dirty="0"/>
              <a:t>This is the next series of questions asked…..</a:t>
            </a:r>
          </a:p>
        </p:txBody>
      </p:sp>
      <p:pic>
        <p:nvPicPr>
          <p:cNvPr id="5" name="Picture 4" descr="A screenshot of a computer&#10;&#10;Description automatically generated">
            <a:extLst>
              <a:ext uri="{FF2B5EF4-FFF2-40B4-BE49-F238E27FC236}">
                <a16:creationId xmlns:a16="http://schemas.microsoft.com/office/drawing/2014/main" xmlns="" id="{127695E1-14A6-C318-9A05-D377C035B081}"/>
              </a:ext>
            </a:extLst>
          </p:cNvPr>
          <p:cNvPicPr>
            <a:picLocks noChangeAspect="1"/>
          </p:cNvPicPr>
          <p:nvPr/>
        </p:nvPicPr>
        <p:blipFill>
          <a:blip r:embed="rId2"/>
          <a:stretch>
            <a:fillRect/>
          </a:stretch>
        </p:blipFill>
        <p:spPr>
          <a:xfrm>
            <a:off x="863139" y="2506027"/>
            <a:ext cx="10010494" cy="3109028"/>
          </a:xfrm>
          <a:prstGeom prst="rect">
            <a:avLst/>
          </a:prstGeom>
          <a:effectLst>
            <a:outerShdw blurRad="50800" dist="50800" dir="5400000" algn="ctr" rotWithShape="0">
              <a:srgbClr val="FF0000"/>
            </a:outerShdw>
          </a:effectLst>
        </p:spPr>
      </p:pic>
    </p:spTree>
    <p:extLst>
      <p:ext uri="{BB962C8B-B14F-4D97-AF65-F5344CB8AC3E}">
        <p14:creationId xmlns:p14="http://schemas.microsoft.com/office/powerpoint/2010/main" val="2826750558"/>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542F6-3184-4387-BE39-8DA735EB5504}">
  <ds:schemaRefs>
    <ds:schemaRef ds:uri="16c05727-aa75-4e4a-9b5f-8a80a1165891"/>
    <ds:schemaRef ds:uri="http://schemas.microsoft.com/sharepoint/v3"/>
    <ds:schemaRef ds:uri="http://www.w3.org/XML/1998/namespace"/>
    <ds:schemaRef ds:uri="http://schemas.microsoft.com/office/2006/documentManagement/types"/>
    <ds:schemaRef ds:uri="71af3243-3dd4-4a8d-8c0d-dd76da1f02a5"/>
    <ds:schemaRef ds:uri="http://purl.org/dc/dcmitype/"/>
    <ds:schemaRef ds:uri="http://schemas.microsoft.com/office/infopath/2007/PartnerControls"/>
    <ds:schemaRef ds:uri="http://purl.org/dc/elements/1.1/"/>
    <ds:schemaRef ds:uri="230e9df3-be65-4c73-a93b-d1236ebd677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117FA41-AE03-4A0A-A9B0-817CABD09473}">
  <ds:schemaRefs>
    <ds:schemaRef ds:uri="http://schemas.microsoft.com/sharepoint/v3/contenttype/forms"/>
  </ds:schemaRefs>
</ds:datastoreItem>
</file>

<file path=customXml/itemProps3.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{268FDA58-64E1-412F-A8D9-D5BE3CC42684}tf78438558_win32</Template>
  <TotalTime>0</TotalTime>
  <Words>469</Words>
  <Application>Microsoft Office PowerPoint</Application>
  <PresentationFormat>Breitbild</PresentationFormat>
  <Paragraphs>44</Paragraphs>
  <Slides>16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Arial Black</vt:lpstr>
      <vt:lpstr>Calibri</vt:lpstr>
      <vt:lpstr>proxima-nova</vt:lpstr>
      <vt:lpstr>Sabon Next LT</vt:lpstr>
      <vt:lpstr>Custom</vt:lpstr>
      <vt:lpstr>The Author’s journey</vt:lpstr>
      <vt:lpstr>Where to begin</vt:lpstr>
      <vt:lpstr>The journal tool</vt:lpstr>
      <vt:lpstr>The process</vt:lpstr>
      <vt:lpstr>The process</vt:lpstr>
      <vt:lpstr>The process</vt:lpstr>
      <vt:lpstr>The process</vt:lpstr>
      <vt:lpstr>The process</vt:lpstr>
      <vt:lpstr>The process</vt:lpstr>
      <vt:lpstr>The process</vt:lpstr>
      <vt:lpstr>The process</vt:lpstr>
      <vt:lpstr>PowerPoint-Präsentation</vt:lpstr>
      <vt:lpstr>Publishing open access</vt:lpstr>
      <vt:lpstr>Quick guide for manuscript preparation</vt:lpstr>
      <vt:lpstr>summary</vt:lpstr>
      <vt:lpstr>THANK YOU </vt:lpstr>
    </vt:vector>
  </TitlesOfParts>
  <Company>ASME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Author’s journey</dc:title>
  <dc:subject/>
  <dc:creator>Sharon Giordano</dc:creator>
  <cp:lastModifiedBy>Microsoft-Konto</cp:lastModifiedBy>
  <cp:revision>2</cp:revision>
  <dcterms:created xsi:type="dcterms:W3CDTF">2023-09-20T14:25:27Z</dcterms:created>
  <dcterms:modified xsi:type="dcterms:W3CDTF">2024-01-09T09:38:57Z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